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y="5143500" cx="9144000"/>
  <p:notesSz cx="6858000" cy="9144000"/>
  <p:embeddedFontLst>
    <p:embeddedFont>
      <p:font typeface="Raleway"/>
      <p:regular r:id="rId52"/>
      <p:bold r:id="rId53"/>
      <p:italic r:id="rId54"/>
      <p:boldItalic r:id="rId55"/>
    </p:embeddedFont>
    <p:embeddedFont>
      <p:font typeface="Lato"/>
      <p:regular r:id="rId56"/>
      <p:bold r:id="rId57"/>
      <p:italic r:id="rId58"/>
      <p:boldItalic r:id="rId59"/>
    </p:embeddedFont>
    <p:embeddedFont>
      <p:font typeface="Old Standard TT"/>
      <p:regular r:id="rId60"/>
      <p:bold r:id="rId61"/>
      <p: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985113-FD90-4466-9051-4CFB36D2B95A}">
  <a:tblStyle styleId="{49985113-FD90-4466-9051-4CFB36D2B9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OldStandardTT-italic.fntdata"/><Relationship Id="rId61" Type="http://schemas.openxmlformats.org/officeDocument/2006/relationships/font" Target="fonts/OldStandardTT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OldStandardTT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font" Target="fonts/Raleway-bold.fntdata"/><Relationship Id="rId52" Type="http://schemas.openxmlformats.org/officeDocument/2006/relationships/font" Target="fonts/Raleway-regular.fntdata"/><Relationship Id="rId11" Type="http://schemas.openxmlformats.org/officeDocument/2006/relationships/slide" Target="slides/slide5.xml"/><Relationship Id="rId55" Type="http://schemas.openxmlformats.org/officeDocument/2006/relationships/font" Target="fonts/Raleway-boldItalic.fntdata"/><Relationship Id="rId10" Type="http://schemas.openxmlformats.org/officeDocument/2006/relationships/slide" Target="slides/slide4.xml"/><Relationship Id="rId54" Type="http://schemas.openxmlformats.org/officeDocument/2006/relationships/font" Target="fonts/Raleway-italic.fntdata"/><Relationship Id="rId13" Type="http://schemas.openxmlformats.org/officeDocument/2006/relationships/slide" Target="slides/slide7.xml"/><Relationship Id="rId57" Type="http://schemas.openxmlformats.org/officeDocument/2006/relationships/font" Target="fonts/Lato-bold.fntdata"/><Relationship Id="rId12" Type="http://schemas.openxmlformats.org/officeDocument/2006/relationships/slide" Target="slides/slide6.xml"/><Relationship Id="rId56" Type="http://schemas.openxmlformats.org/officeDocument/2006/relationships/font" Target="fonts/Lato-regular.fntdata"/><Relationship Id="rId15" Type="http://schemas.openxmlformats.org/officeDocument/2006/relationships/slide" Target="slides/slide9.xml"/><Relationship Id="rId59" Type="http://schemas.openxmlformats.org/officeDocument/2006/relationships/font" Target="fonts/Lato-boldItalic.fntdata"/><Relationship Id="rId14" Type="http://schemas.openxmlformats.org/officeDocument/2006/relationships/slide" Target="slides/slide8.xml"/><Relationship Id="rId58" Type="http://schemas.openxmlformats.org/officeDocument/2006/relationships/font" Target="fonts/Lat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a901a90c6d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a901a90c6d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901a90c6d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901a90c6d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a901a90c6d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a901a90c6d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a901a90c6d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a901a90c6d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b1c2c2eff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b1c2c2eff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901a90c6d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a901a90c6d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a901a90c6d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a901a90c6d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01a90c6d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01a90c6d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a901a90c6d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a901a90c6d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901a90c6d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901a90c6d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141eb6d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141eb6d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a901a90c6d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a901a90c6d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a901a90c6d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a901a90c6d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a901a90c6d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a901a90c6d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901a90c6d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a901a90c6d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a901a90c6d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a901a90c6d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901a90c6d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a901a90c6d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901a90c6d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901a90c6d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901a90c6d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901a90c6d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a901a90c6d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a901a90c6d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a901a90c6d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a901a90c6d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901a90c6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901a90c6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a901a90c6d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a901a90c6d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a901a90c6d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a901a90c6d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a901a90c6d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a901a90c6d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a901a90c6d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a901a90c6d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a901a90c6d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a901a90c6d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a901a90c6d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a901a90c6d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a9189abc5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a9189abc5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b1a10e9c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b1a10e9c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a7ec48767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a7ec48767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901a90c6d_0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a901a90c6d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901a90c6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901a90c6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a7ec487677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a7ec487677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aa080ad6d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aa080ad6d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a901a90c6d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a901a90c6d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a901a90c6d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a901a90c6d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b1a10e9c2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b1a10e9c2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b1a10e9c2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b1a10e9c2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901a90c6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901a90c6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7ec4876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7ec4876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901a90c6d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901a90c6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901a90c6d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a901a90c6d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901a90c6d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a901a90c6d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Relationship Id="rId4" Type="http://schemas.openxmlformats.org/officeDocument/2006/relationships/image" Target="../media/image12.jpg"/><Relationship Id="rId5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models.roboflow.com/object-detection/yolov4-tiny-darknet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github.com/hunglc007/tensorflow-yolov4-tflit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6.jpg"/><Relationship Id="rId5" Type="http://schemas.openxmlformats.org/officeDocument/2006/relationships/image" Target="../media/image2.jpg"/><Relationship Id="rId6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0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pjreddie.com/darknet/yolo/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80799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Water Pollution Detection using sensing and computer vision.</a:t>
            </a:r>
            <a:endParaRPr sz="40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6" y="3020500"/>
            <a:ext cx="33924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Guide : Dr Raja Vara Prasad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4266175" y="3968150"/>
            <a:ext cx="43008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     K.Sravani (S20170020216)</a:t>
            </a:r>
            <a:endParaRPr sz="18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T.Chandana (S20170020246)</a:t>
            </a:r>
            <a:endParaRPr sz="18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075" y="1597875"/>
            <a:ext cx="3644125" cy="27860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3" name="Google Shape;203;p22"/>
          <p:cNvSpPr txBox="1"/>
          <p:nvPr>
            <p:ph type="title"/>
          </p:nvPr>
        </p:nvSpPr>
        <p:spPr>
          <a:xfrm>
            <a:off x="718875" y="598575"/>
            <a:ext cx="7172400" cy="6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Comparison Vs Accuracy Comparison</a:t>
            </a:r>
            <a:endParaRPr/>
          </a:p>
        </p:txBody>
      </p:sp>
      <p:pic>
        <p:nvPicPr>
          <p:cNvPr id="204" name="Google Shape;20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97875"/>
            <a:ext cx="4187352" cy="28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3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Mask R-CNN</a:t>
            </a:r>
            <a:endParaRPr/>
          </a:p>
        </p:txBody>
      </p:sp>
      <p:sp>
        <p:nvSpPr>
          <p:cNvPr id="210" name="Google Shape;210;p23"/>
          <p:cNvSpPr txBox="1"/>
          <p:nvPr>
            <p:ph idx="1" type="body"/>
          </p:nvPr>
        </p:nvSpPr>
        <p:spPr>
          <a:xfrm>
            <a:off x="729450" y="15944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ld Standard TT"/>
              <a:buChar char="➢"/>
            </a:pPr>
            <a:r>
              <a:rPr lang="en" sz="2000"/>
              <a:t>Mask R-CNN is a state-of-the-art framework for Image Segmentation tasks.</a:t>
            </a:r>
            <a:endParaRPr sz="2000"/>
          </a:p>
          <a:p>
            <a:pPr indent="-3556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ld Standard TT"/>
              <a:buChar char="➢"/>
            </a:pPr>
            <a:r>
              <a:rPr lang="en" sz="2000"/>
              <a:t>The Mask R-CNN framework is built on top of Faster R-CNN.</a:t>
            </a:r>
            <a:endParaRPr sz="2000"/>
          </a:p>
          <a:p>
            <a:pPr indent="-3556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ld Standard TT"/>
              <a:buChar char="➢"/>
            </a:pPr>
            <a:r>
              <a:rPr lang="en" sz="2000"/>
              <a:t>So, for a given image, Mask R-CNN, in addition to the class label and bounding box coordinates for each object, will also return the object mask.</a:t>
            </a:r>
            <a:endParaRPr sz="2000"/>
          </a:p>
          <a:p>
            <a:pPr indent="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</a:t>
            </a:r>
            <a:endParaRPr/>
          </a:p>
        </p:txBody>
      </p:sp>
      <p:sp>
        <p:nvSpPr>
          <p:cNvPr id="216" name="Google Shape;216;p24"/>
          <p:cNvSpPr txBox="1"/>
          <p:nvPr>
            <p:ph idx="1" type="body"/>
          </p:nvPr>
        </p:nvSpPr>
        <p:spPr>
          <a:xfrm>
            <a:off x="729450" y="1382275"/>
            <a:ext cx="7515000" cy="36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 sz="2000"/>
              <a:t>Data is collected from 2 different sensors through NodeMcu and it is sent to gateway node(raspberry pi).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 sz="2000"/>
              <a:t>The protocol through which the data is sent from end nodes to gateway node is MQTT(Message Queueing Telemetry Transport).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 sz="2000"/>
              <a:t>Multithreading is used to send data from multiple clients simultaneously without collision.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 sz="2000"/>
              <a:t>Network Topology : STAR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 sz="2000"/>
              <a:t>Data from this gateway is sent and saved in firebase realtime database.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Work(Contd..)</a:t>
            </a:r>
            <a:endParaRPr/>
          </a:p>
        </p:txBody>
      </p:sp>
      <p:pic>
        <p:nvPicPr>
          <p:cNvPr id="222" name="Google Shape;22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843" y="1853375"/>
            <a:ext cx="1000440" cy="1120031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3" name="Google Shape;22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843" y="3203997"/>
            <a:ext cx="1000440" cy="1120031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4" name="Google Shape;224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3657" y="1853392"/>
            <a:ext cx="2250992" cy="227329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5" name="Google Shape;225;p25"/>
          <p:cNvSpPr/>
          <p:nvPr/>
        </p:nvSpPr>
        <p:spPr>
          <a:xfrm>
            <a:off x="541850" y="2156879"/>
            <a:ext cx="897300" cy="5352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Sensor1</a:t>
            </a:r>
            <a:endParaRPr/>
          </a:p>
        </p:txBody>
      </p:sp>
      <p:sp>
        <p:nvSpPr>
          <p:cNvPr id="226" name="Google Shape;226;p25"/>
          <p:cNvSpPr/>
          <p:nvPr/>
        </p:nvSpPr>
        <p:spPr>
          <a:xfrm>
            <a:off x="541850" y="3452277"/>
            <a:ext cx="897300" cy="5352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Sensor2</a:t>
            </a:r>
            <a:endParaRPr/>
          </a:p>
        </p:txBody>
      </p:sp>
      <p:sp>
        <p:nvSpPr>
          <p:cNvPr id="227" name="Google Shape;227;p25"/>
          <p:cNvSpPr/>
          <p:nvPr/>
        </p:nvSpPr>
        <p:spPr>
          <a:xfrm>
            <a:off x="1447929" y="2377329"/>
            <a:ext cx="648000" cy="7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5"/>
          <p:cNvSpPr/>
          <p:nvPr/>
        </p:nvSpPr>
        <p:spPr>
          <a:xfrm>
            <a:off x="1447929" y="3672726"/>
            <a:ext cx="648000" cy="7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5"/>
          <p:cNvSpPr/>
          <p:nvPr/>
        </p:nvSpPr>
        <p:spPr>
          <a:xfrm>
            <a:off x="3096336" y="2345154"/>
            <a:ext cx="897300" cy="13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5"/>
          <p:cNvSpPr/>
          <p:nvPr/>
        </p:nvSpPr>
        <p:spPr>
          <a:xfrm>
            <a:off x="3096336" y="3641226"/>
            <a:ext cx="897300" cy="13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5"/>
          <p:cNvSpPr txBox="1"/>
          <p:nvPr/>
        </p:nvSpPr>
        <p:spPr>
          <a:xfrm>
            <a:off x="3137016" y="2049580"/>
            <a:ext cx="747600" cy="1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MQTT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3213216" y="3344977"/>
            <a:ext cx="747600" cy="1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MQTT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3" name="Google Shape;233;p25"/>
          <p:cNvSpPr txBox="1"/>
          <p:nvPr/>
        </p:nvSpPr>
        <p:spPr>
          <a:xfrm>
            <a:off x="4414197" y="4030775"/>
            <a:ext cx="1628700" cy="1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Raspberry pi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4" name="Google Shape;234;p25"/>
          <p:cNvSpPr txBox="1"/>
          <p:nvPr/>
        </p:nvSpPr>
        <p:spPr>
          <a:xfrm>
            <a:off x="2034023" y="4230275"/>
            <a:ext cx="1193700" cy="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Nodemcu 2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5" name="Google Shape;235;p25"/>
          <p:cNvSpPr txBox="1"/>
          <p:nvPr/>
        </p:nvSpPr>
        <p:spPr>
          <a:xfrm>
            <a:off x="2081050" y="1552725"/>
            <a:ext cx="1193700" cy="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Nodemcu 1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36" name="Google Shape;23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3300" y="2353725"/>
            <a:ext cx="1186150" cy="11861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7" name="Google Shape;237;p25"/>
          <p:cNvSpPr/>
          <p:nvPr/>
        </p:nvSpPr>
        <p:spPr>
          <a:xfrm>
            <a:off x="6270325" y="2878550"/>
            <a:ext cx="897300" cy="13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</a:t>
            </a:r>
            <a:r>
              <a:rPr lang="en"/>
              <a:t>or data</a:t>
            </a:r>
            <a:endParaRPr/>
          </a:p>
        </p:txBody>
      </p:sp>
      <p:graphicFrame>
        <p:nvGraphicFramePr>
          <p:cNvPr id="243" name="Google Shape;243;p26"/>
          <p:cNvGraphicFramePr/>
          <p:nvPr/>
        </p:nvGraphicFramePr>
        <p:xfrm>
          <a:off x="2014675" y="1946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{49985113-FD90-4466-9051-4CFB36D2B95A}</a:tableStyleId>
              </a:tblPr>
              <a:tblGrid>
                <a:gridCol w="2709825"/>
                <a:gridCol w="2404825"/>
              </a:tblGrid>
              <a:tr h="463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/>
                        <a:t>Sensor Name</a:t>
                      </a:r>
                      <a:endParaRPr b="1" i="1"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/>
                        <a:t>Acceptable range</a:t>
                      </a:r>
                      <a:endParaRPr b="1" i="1"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8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Conductivity sensor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300 to 800 𝝁S/cm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7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PH sensor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6.5 to 8.5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Turbidity sensor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≤ 5 NTU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7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Dissolved oxygen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≥ 8 mg/l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/>
          <p:nvPr>
            <p:ph type="title"/>
          </p:nvPr>
        </p:nvSpPr>
        <p:spPr>
          <a:xfrm>
            <a:off x="729450" y="556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</a:t>
            </a:r>
            <a:endParaRPr/>
          </a:p>
        </p:txBody>
      </p:sp>
      <p:sp>
        <p:nvSpPr>
          <p:cNvPr id="249" name="Google Shape;249;p27"/>
          <p:cNvSpPr txBox="1"/>
          <p:nvPr>
            <p:ph idx="4294967295" type="body"/>
          </p:nvPr>
        </p:nvSpPr>
        <p:spPr>
          <a:xfrm>
            <a:off x="729450" y="1513075"/>
            <a:ext cx="7482600" cy="33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Object detection models: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 u="sng"/>
              <a:t>Data Collection</a:t>
            </a:r>
            <a:endParaRPr b="1" sz="2000" u="sng"/>
          </a:p>
          <a:p>
            <a:pPr indent="-355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➔"/>
            </a:pPr>
            <a:r>
              <a:rPr lang="en" sz="2000"/>
              <a:t>Didn’t have proper labelled dataset available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 sz="2000"/>
              <a:t>Did web scraping from different stock image sites like shutterstock, istock and collected images of algae and trash on water.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 sz="2000"/>
              <a:t>Collected 200 images of water with trash on its surface and 200 images of algae on water.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 u="sng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 u="sng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Work(Contd..)</a:t>
            </a:r>
            <a:endParaRPr/>
          </a:p>
        </p:txBody>
      </p:sp>
      <p:sp>
        <p:nvSpPr>
          <p:cNvPr id="255" name="Google Shape;255;p28"/>
          <p:cNvSpPr txBox="1"/>
          <p:nvPr>
            <p:ph idx="1" type="body"/>
          </p:nvPr>
        </p:nvSpPr>
        <p:spPr>
          <a:xfrm>
            <a:off x="729450" y="15154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/>
              <a:t>Data labelling and preprocessing:</a:t>
            </a:r>
            <a:endParaRPr b="1" sz="2000" u="sng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Since the dataset is very small, we tripled the dataset using data augmentation techniques like noise, crop, flip on roboflow.ai.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Labelled these 1200 images in voc format(.xml) using a tool called LabelImg.</a:t>
            </a:r>
            <a:endParaRPr sz="2000"/>
          </a:p>
        </p:txBody>
      </p:sp>
      <p:sp>
        <p:nvSpPr>
          <p:cNvPr id="256" name="Google Shape;256;p28"/>
          <p:cNvSpPr/>
          <p:nvPr/>
        </p:nvSpPr>
        <p:spPr>
          <a:xfrm>
            <a:off x="636250" y="3924500"/>
            <a:ext cx="1133700" cy="72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</a:t>
            </a:r>
            <a:endParaRPr/>
          </a:p>
        </p:txBody>
      </p:sp>
      <p:sp>
        <p:nvSpPr>
          <p:cNvPr id="257" name="Google Shape;257;p28"/>
          <p:cNvSpPr/>
          <p:nvPr/>
        </p:nvSpPr>
        <p:spPr>
          <a:xfrm>
            <a:off x="2392325" y="3949250"/>
            <a:ext cx="1990200" cy="677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(Roboflow.ai)</a:t>
            </a:r>
            <a:endParaRPr/>
          </a:p>
        </p:txBody>
      </p:sp>
      <p:sp>
        <p:nvSpPr>
          <p:cNvPr id="258" name="Google Shape;258;p28"/>
          <p:cNvSpPr/>
          <p:nvPr/>
        </p:nvSpPr>
        <p:spPr>
          <a:xfrm>
            <a:off x="5004900" y="3981500"/>
            <a:ext cx="1429500" cy="613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Labelling(.xml)</a:t>
            </a:r>
            <a:endParaRPr/>
          </a:p>
        </p:txBody>
      </p:sp>
      <p:sp>
        <p:nvSpPr>
          <p:cNvPr id="259" name="Google Shape;259;p28"/>
          <p:cNvSpPr/>
          <p:nvPr/>
        </p:nvSpPr>
        <p:spPr>
          <a:xfrm>
            <a:off x="6985325" y="3981500"/>
            <a:ext cx="1688400" cy="613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format(txt)</a:t>
            </a:r>
            <a:endParaRPr/>
          </a:p>
        </p:txBody>
      </p:sp>
      <p:cxnSp>
        <p:nvCxnSpPr>
          <p:cNvPr id="260" name="Google Shape;260;p28"/>
          <p:cNvCxnSpPr>
            <a:stCxn id="256" idx="3"/>
            <a:endCxn id="257" idx="1"/>
          </p:cNvCxnSpPr>
          <p:nvPr/>
        </p:nvCxnSpPr>
        <p:spPr>
          <a:xfrm>
            <a:off x="1769950" y="4288100"/>
            <a:ext cx="622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1" name="Google Shape;261;p28"/>
          <p:cNvCxnSpPr>
            <a:stCxn id="257" idx="3"/>
            <a:endCxn id="258" idx="1"/>
          </p:cNvCxnSpPr>
          <p:nvPr/>
        </p:nvCxnSpPr>
        <p:spPr>
          <a:xfrm>
            <a:off x="4382525" y="4288100"/>
            <a:ext cx="622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28"/>
          <p:cNvCxnSpPr>
            <a:stCxn id="258" idx="3"/>
            <a:endCxn id="259" idx="1"/>
          </p:cNvCxnSpPr>
          <p:nvPr/>
        </p:nvCxnSpPr>
        <p:spPr>
          <a:xfrm>
            <a:off x="6434400" y="4288100"/>
            <a:ext cx="55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9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images </a:t>
            </a:r>
            <a:endParaRPr/>
          </a:p>
        </p:txBody>
      </p:sp>
      <p:sp>
        <p:nvSpPr>
          <p:cNvPr id="268" name="Google Shape;268;p29"/>
          <p:cNvSpPr txBox="1"/>
          <p:nvPr>
            <p:ph idx="1" type="body"/>
          </p:nvPr>
        </p:nvSpPr>
        <p:spPr>
          <a:xfrm>
            <a:off x="729450" y="1316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Trash on water:</a:t>
            </a:r>
            <a:endParaRPr sz="2000">
              <a:solidFill>
                <a:schemeClr val="dk2"/>
              </a:solidFill>
            </a:endParaRPr>
          </a:p>
        </p:txBody>
      </p:sp>
      <p:pic>
        <p:nvPicPr>
          <p:cNvPr id="269" name="Google Shape;2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913950"/>
            <a:ext cx="3079600" cy="275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9"/>
          <p:cNvPicPr preferRelativeResize="0"/>
          <p:nvPr/>
        </p:nvPicPr>
        <p:blipFill rotWithShape="1">
          <a:blip r:embed="rId4">
            <a:alphaModFix/>
          </a:blip>
          <a:srcRect b="7612" l="0" r="0" t="0"/>
          <a:stretch/>
        </p:blipFill>
        <p:spPr>
          <a:xfrm>
            <a:off x="4770825" y="1913950"/>
            <a:ext cx="3079600" cy="275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images:</a:t>
            </a:r>
            <a:endParaRPr/>
          </a:p>
        </p:txBody>
      </p:sp>
      <p:sp>
        <p:nvSpPr>
          <p:cNvPr id="276" name="Google Shape;276;p30"/>
          <p:cNvSpPr txBox="1"/>
          <p:nvPr>
            <p:ph idx="1" type="body"/>
          </p:nvPr>
        </p:nvSpPr>
        <p:spPr>
          <a:xfrm>
            <a:off x="729450" y="1316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Algae water</a:t>
            </a:r>
            <a:endParaRPr sz="2000">
              <a:solidFill>
                <a:schemeClr val="dk2"/>
              </a:solidFill>
            </a:endParaRPr>
          </a:p>
        </p:txBody>
      </p:sp>
      <p:pic>
        <p:nvPicPr>
          <p:cNvPr id="277" name="Google Shape;2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000" y="1857679"/>
            <a:ext cx="2619375" cy="234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8350" y="1857675"/>
            <a:ext cx="2519675" cy="234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1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Work(contd..)</a:t>
            </a:r>
            <a:endParaRPr/>
          </a:p>
        </p:txBody>
      </p:sp>
      <p:sp>
        <p:nvSpPr>
          <p:cNvPr id="284" name="Google Shape;284;p31"/>
          <p:cNvSpPr txBox="1"/>
          <p:nvPr>
            <p:ph idx="1" type="body"/>
          </p:nvPr>
        </p:nvSpPr>
        <p:spPr>
          <a:xfrm>
            <a:off x="729450" y="13930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Model 1 : Trash on water detection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Transfer learning on darknet model(darkent.conv.137) with YOLO V4.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Train test split</a:t>
            </a:r>
            <a:r>
              <a:rPr lang="en" sz="2000"/>
              <a:t>: 90% training data,10%test data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Generated train.txt and test.txt files that contains the paths to all the images of training set and test set respectively.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Classes: </a:t>
            </a:r>
            <a:r>
              <a:rPr lang="en" sz="2000"/>
              <a:t>Trash_on_water(single class)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Iterations</a:t>
            </a:r>
            <a:r>
              <a:rPr lang="en" sz="2000"/>
              <a:t>: 5000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Batch size:</a:t>
            </a:r>
            <a:r>
              <a:rPr lang="en" sz="2000"/>
              <a:t> 32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Mean Average Precision(mAp) </a:t>
            </a:r>
            <a:r>
              <a:rPr lang="en" sz="2000"/>
              <a:t>: 70%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7650" y="586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1469275"/>
            <a:ext cx="7688700" cy="30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➢"/>
            </a:pPr>
            <a:r>
              <a:rPr lang="en" sz="2000"/>
              <a:t>Objective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➢"/>
            </a:pPr>
            <a:r>
              <a:rPr lang="en" sz="2000"/>
              <a:t>Workflow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➢"/>
            </a:pPr>
            <a:r>
              <a:rPr lang="en" sz="2000"/>
              <a:t>Literature Review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➢"/>
            </a:pPr>
            <a:r>
              <a:rPr lang="en" sz="2000"/>
              <a:t>Previous work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➢"/>
            </a:pPr>
            <a:r>
              <a:rPr lang="en" sz="2000"/>
              <a:t>Work done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➢"/>
            </a:pPr>
            <a:r>
              <a:rPr lang="en" sz="2000"/>
              <a:t>Results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➢"/>
            </a:pPr>
            <a:r>
              <a:rPr lang="en" sz="2000"/>
              <a:t>Challenges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➢"/>
            </a:pPr>
            <a:r>
              <a:rPr lang="en" sz="2000"/>
              <a:t>References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90" name="Google Shape;2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713" y="1484625"/>
            <a:ext cx="7554176" cy="317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Work(contd..)</a:t>
            </a:r>
            <a:endParaRPr/>
          </a:p>
        </p:txBody>
      </p:sp>
      <p:sp>
        <p:nvSpPr>
          <p:cNvPr id="296" name="Google Shape;296;p33"/>
          <p:cNvSpPr txBox="1"/>
          <p:nvPr>
            <p:ph idx="1" type="body"/>
          </p:nvPr>
        </p:nvSpPr>
        <p:spPr>
          <a:xfrm>
            <a:off x="729450" y="13930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Model 2 : Algae Detection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Transfer learning on darknet model(darkent.conv.137) with YOLO V4.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Train test split</a:t>
            </a:r>
            <a:r>
              <a:rPr lang="en" sz="2000"/>
              <a:t>: 90% training data,10%test data.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Generated train.txt and test.txt files that contains the paths to all the images of training set and test set respectively.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Classes: </a:t>
            </a:r>
            <a:r>
              <a:rPr lang="en" sz="2000"/>
              <a:t>algae(single class)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Iterations</a:t>
            </a:r>
            <a:r>
              <a:rPr lang="en" sz="2000"/>
              <a:t>: 5000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Batch size:</a:t>
            </a:r>
            <a:r>
              <a:rPr lang="en" sz="2000"/>
              <a:t> 32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Mean Average Precision(mAp) </a:t>
            </a:r>
            <a:r>
              <a:rPr lang="en" sz="2000"/>
              <a:t>: 81.43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4"/>
          <p:cNvSpPr txBox="1"/>
          <p:nvPr>
            <p:ph type="title"/>
          </p:nvPr>
        </p:nvSpPr>
        <p:spPr>
          <a:xfrm>
            <a:off x="729450" y="556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302" name="Google Shape;3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463" y="1444175"/>
            <a:ext cx="7443075" cy="318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Work(Contd..)</a:t>
            </a:r>
            <a:endParaRPr/>
          </a:p>
        </p:txBody>
      </p:sp>
      <p:sp>
        <p:nvSpPr>
          <p:cNvPr id="308" name="Google Shape;308;p35"/>
          <p:cNvSpPr txBox="1"/>
          <p:nvPr>
            <p:ph idx="1" type="body"/>
          </p:nvPr>
        </p:nvSpPr>
        <p:spPr>
          <a:xfrm>
            <a:off x="729450" y="12406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Model 3 : Algae on water detection 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Transfer learning with pre trained MS COCO as base model with mask RCNN.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Initialized the last 3 layers weights of the pretrained MASK RCNN COCO model and retrained the last three layers with a new labelled dataset of algae.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Training images:600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Batch Size:40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Epochs:50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Train Accuracy: 87%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Test Accuracy: 82.4%</a:t>
            </a:r>
            <a:endParaRPr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6"/>
          <p:cNvSpPr txBox="1"/>
          <p:nvPr>
            <p:ph type="title"/>
          </p:nvPr>
        </p:nvSpPr>
        <p:spPr>
          <a:xfrm>
            <a:off x="729450" y="556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314" name="Google Shape;314;p36"/>
          <p:cNvPicPr preferRelativeResize="0"/>
          <p:nvPr/>
        </p:nvPicPr>
        <p:blipFill rotWithShape="1">
          <a:blip r:embed="rId3">
            <a:alphaModFix/>
          </a:blip>
          <a:srcRect b="0" l="0" r="0" t="3660"/>
          <a:stretch/>
        </p:blipFill>
        <p:spPr>
          <a:xfrm>
            <a:off x="850475" y="1521675"/>
            <a:ext cx="7443050" cy="318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</a:t>
            </a:r>
            <a:r>
              <a:rPr lang="en"/>
              <a:t>Work (Multiclass Models)</a:t>
            </a:r>
            <a:endParaRPr/>
          </a:p>
        </p:txBody>
      </p:sp>
      <p:sp>
        <p:nvSpPr>
          <p:cNvPr id="320" name="Google Shape;320;p37"/>
          <p:cNvSpPr txBox="1"/>
          <p:nvPr>
            <p:ph idx="1" type="body"/>
          </p:nvPr>
        </p:nvSpPr>
        <p:spPr>
          <a:xfrm>
            <a:off x="729450" y="1316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Model 1: YOLO V4 with Darknet(multi class model )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Train test split</a:t>
            </a:r>
            <a:r>
              <a:rPr lang="en" sz="2000"/>
              <a:t>: 90% training data,10%test data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Generated train.txt and test.txt files that contains the paths to all the images of training set and test set respectively.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Dataset size: </a:t>
            </a:r>
            <a:r>
              <a:rPr lang="en" sz="2000"/>
              <a:t>1200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Classes: </a:t>
            </a:r>
            <a:r>
              <a:rPr lang="en" sz="2000"/>
              <a:t>algae</a:t>
            </a:r>
            <a:r>
              <a:rPr b="1" lang="en" sz="2000"/>
              <a:t>,</a:t>
            </a:r>
            <a:r>
              <a:rPr lang="en" sz="2000"/>
              <a:t>Trash_on_water(multi class)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Iterations</a:t>
            </a:r>
            <a:r>
              <a:rPr lang="en" sz="2000"/>
              <a:t>: 10,000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Batch size:</a:t>
            </a:r>
            <a:r>
              <a:rPr lang="en" sz="2000"/>
              <a:t> 32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Mean Average Precision(mAp) </a:t>
            </a:r>
            <a:r>
              <a:rPr lang="en" sz="2000"/>
              <a:t>: 80%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8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(Contd..)</a:t>
            </a:r>
            <a:endParaRPr/>
          </a:p>
        </p:txBody>
      </p:sp>
      <p:pic>
        <p:nvPicPr>
          <p:cNvPr id="326" name="Google Shape;32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725" y="1505200"/>
            <a:ext cx="7754151" cy="322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9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(Contd..)</a:t>
            </a:r>
            <a:endParaRPr/>
          </a:p>
        </p:txBody>
      </p:sp>
      <p:pic>
        <p:nvPicPr>
          <p:cNvPr id="332" name="Google Shape;33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55300"/>
            <a:ext cx="8520600" cy="267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0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revious </a:t>
            </a:r>
            <a:r>
              <a:rPr lang="en"/>
              <a:t>Work (Contd…)</a:t>
            </a:r>
            <a:endParaRPr/>
          </a:p>
        </p:txBody>
      </p:sp>
      <p:sp>
        <p:nvSpPr>
          <p:cNvPr id="338" name="Google Shape;338;p40"/>
          <p:cNvSpPr txBox="1"/>
          <p:nvPr>
            <p:ph idx="1" type="body"/>
          </p:nvPr>
        </p:nvSpPr>
        <p:spPr>
          <a:xfrm>
            <a:off x="729450" y="1316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Model 2 : MASK RCNN with two classes. 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Train test split</a:t>
            </a:r>
            <a:r>
              <a:rPr lang="en" sz="2000"/>
              <a:t>: 90% training data,10%test data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Generated dictionary of image data  that contains the paths to all the images of training set and test set respectively by parsing xml files.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Masked all the images with numpy.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Dataset size: </a:t>
            </a:r>
            <a:r>
              <a:rPr lang="en" sz="2000"/>
              <a:t>1200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Classes: </a:t>
            </a:r>
            <a:r>
              <a:rPr lang="en" sz="2000"/>
              <a:t>algae,Trash_on_water(multi class)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Epochs</a:t>
            </a:r>
            <a:r>
              <a:rPr lang="en" sz="2000"/>
              <a:t>: 500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Batch size:</a:t>
            </a:r>
            <a:r>
              <a:rPr lang="en" sz="2000"/>
              <a:t> 32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Mean Average Precision(mAp) </a:t>
            </a:r>
            <a:r>
              <a:rPr lang="en" sz="2000"/>
              <a:t>: 92%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1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344" name="Google Shape;344;p41"/>
          <p:cNvPicPr preferRelativeResize="0"/>
          <p:nvPr/>
        </p:nvPicPr>
        <p:blipFill rotWithShape="1">
          <a:blip r:embed="rId3">
            <a:alphaModFix/>
          </a:blip>
          <a:srcRect b="4226" l="11606" r="7395" t="2879"/>
          <a:stretch/>
        </p:blipFill>
        <p:spPr>
          <a:xfrm>
            <a:off x="1378175" y="1621775"/>
            <a:ext cx="6442425" cy="322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563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15451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To efficiently predict if the water body is polluted or not with the help of sensor data collected by placing sensors on water.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To take a picture of the water body with the help of drone and to predict if it is polluted or not by running a computer vision model.</a:t>
            </a:r>
            <a:endParaRPr sz="2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Results(contd..)</a:t>
            </a:r>
            <a:endParaRPr/>
          </a:p>
        </p:txBody>
      </p:sp>
      <p:pic>
        <p:nvPicPr>
          <p:cNvPr id="350" name="Google Shape;350;p42"/>
          <p:cNvPicPr preferRelativeResize="0"/>
          <p:nvPr/>
        </p:nvPicPr>
        <p:blipFill rotWithShape="1">
          <a:blip r:embed="rId3">
            <a:alphaModFix/>
          </a:blip>
          <a:srcRect b="4187" l="5336" r="5869" t="0"/>
          <a:stretch/>
        </p:blipFill>
        <p:spPr>
          <a:xfrm>
            <a:off x="1152650" y="1462500"/>
            <a:ext cx="6345700" cy="33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3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Integrated the models to Flask Api</a:t>
            </a:r>
            <a:endParaRPr/>
          </a:p>
        </p:txBody>
      </p:sp>
      <p:sp>
        <p:nvSpPr>
          <p:cNvPr id="356" name="Google Shape;356;p43"/>
          <p:cNvSpPr txBox="1"/>
          <p:nvPr>
            <p:ph idx="1" type="body"/>
          </p:nvPr>
        </p:nvSpPr>
        <p:spPr>
          <a:xfrm>
            <a:off x="727650" y="1479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Built a basic flask web app 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Constructed api’s to integrate these models to flask app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Requirements for testing : 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Cudnn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Python 3.6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Opencv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Keras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Tensorflow.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4"/>
          <p:cNvSpPr txBox="1"/>
          <p:nvPr>
            <p:ph type="title"/>
          </p:nvPr>
        </p:nvSpPr>
        <p:spPr>
          <a:xfrm>
            <a:off x="729450" y="556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362" name="Google Shape;36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575" y="1488625"/>
            <a:ext cx="7256726" cy="31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5"/>
          <p:cNvSpPr txBox="1"/>
          <p:nvPr>
            <p:ph type="title"/>
          </p:nvPr>
        </p:nvSpPr>
        <p:spPr>
          <a:xfrm>
            <a:off x="729450" y="556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Results(Contd..)</a:t>
            </a:r>
            <a:endParaRPr/>
          </a:p>
        </p:txBody>
      </p:sp>
      <p:pic>
        <p:nvPicPr>
          <p:cNvPr id="368" name="Google Shape;36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750" y="1517350"/>
            <a:ext cx="7030500" cy="305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6"/>
          <p:cNvSpPr txBox="1"/>
          <p:nvPr>
            <p:ph type="title"/>
          </p:nvPr>
        </p:nvSpPr>
        <p:spPr>
          <a:xfrm>
            <a:off x="729450" y="556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Results(contd..)</a:t>
            </a:r>
            <a:endParaRPr/>
          </a:p>
        </p:txBody>
      </p:sp>
      <p:pic>
        <p:nvPicPr>
          <p:cNvPr id="374" name="Google Shape;37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100" y="1560200"/>
            <a:ext cx="7139099" cy="313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7"/>
          <p:cNvSpPr txBox="1"/>
          <p:nvPr>
            <p:ph type="title"/>
          </p:nvPr>
        </p:nvSpPr>
        <p:spPr>
          <a:xfrm>
            <a:off x="729450" y="556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and Analysis</a:t>
            </a:r>
            <a:endParaRPr/>
          </a:p>
        </p:txBody>
      </p:sp>
      <p:graphicFrame>
        <p:nvGraphicFramePr>
          <p:cNvPr id="380" name="Google Shape;380;p47"/>
          <p:cNvGraphicFramePr/>
          <p:nvPr/>
        </p:nvGraphicFramePr>
        <p:xfrm>
          <a:off x="933500" y="1479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{49985113-FD90-4466-9051-4CFB36D2B95A}</a:tableStyleId>
              </a:tblPr>
              <a:tblGrid>
                <a:gridCol w="1542175"/>
                <a:gridCol w="1368625"/>
                <a:gridCol w="1455400"/>
                <a:gridCol w="1690900"/>
                <a:gridCol w="1219900"/>
              </a:tblGrid>
              <a:tr h="455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/>
                        <a:t>Name</a:t>
                      </a:r>
                      <a:endParaRPr b="1" i="1"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/>
                        <a:t>Model</a:t>
                      </a:r>
                      <a:endParaRPr b="1" i="1"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/>
                        <a:t>Class</a:t>
                      </a:r>
                      <a:endParaRPr b="1" i="1"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/>
                        <a:t>Accuracy (mAp)</a:t>
                      </a:r>
                      <a:endParaRPr b="1" i="1"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/>
                        <a:t>Time</a:t>
                      </a:r>
                      <a:endParaRPr b="1" i="1"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3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Trash on water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YOLO V4 Darknet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Single class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20.65sec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3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Algae detection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YOLO V4 Darknet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Single class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81.43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20.65 sec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5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Algae detection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Mask RCNN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Single class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82.4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1:10 sec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3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Algae and trash detection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YOLO V4 Darknet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Multiclass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21.65 sec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Algae and trash detection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Mask RCNN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Multiclass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1:10 sec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262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8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Done</a:t>
            </a:r>
            <a:endParaRPr/>
          </a:p>
        </p:txBody>
      </p:sp>
      <p:sp>
        <p:nvSpPr>
          <p:cNvPr id="386" name="Google Shape;386;p48"/>
          <p:cNvSpPr txBox="1"/>
          <p:nvPr>
            <p:ph idx="1" type="body"/>
          </p:nvPr>
        </p:nvSpPr>
        <p:spPr>
          <a:xfrm>
            <a:off x="729450" y="13930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YOLO V4- Tiny</a:t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In order to deploy the model in raspberry  pi (lower end devices). </a:t>
            </a:r>
            <a:r>
              <a:rPr lang="en" sz="2000"/>
              <a:t>We</a:t>
            </a:r>
            <a:r>
              <a:rPr lang="en" sz="2000"/>
              <a:t> trained a lighter version model using YOLO V4 tiny.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We have to trade some accuracy in order to make the model lighter and for higher frame rate.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9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Done (Contd…)</a:t>
            </a:r>
            <a:endParaRPr/>
          </a:p>
        </p:txBody>
      </p:sp>
      <p:sp>
        <p:nvSpPr>
          <p:cNvPr id="392" name="Google Shape;392;p49"/>
          <p:cNvSpPr txBox="1"/>
          <p:nvPr>
            <p:ph idx="1" type="body"/>
          </p:nvPr>
        </p:nvSpPr>
        <p:spPr>
          <a:xfrm>
            <a:off x="729450" y="14692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Transfer learning on darknet model(darkent.conv.29) with YOLO V4 Tiny.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Train test split</a:t>
            </a:r>
            <a:r>
              <a:rPr lang="en" sz="2000"/>
              <a:t>: 90% training data,10%test data.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Generated train.txt and test.txt files that contains the paths to all the images of training set and test set respectively.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Classes: </a:t>
            </a:r>
            <a:r>
              <a:rPr lang="en" sz="2000"/>
              <a:t>algae, trash on water(multi class)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Iterations</a:t>
            </a:r>
            <a:r>
              <a:rPr lang="en" sz="2000"/>
              <a:t>: 5000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Batch size:</a:t>
            </a:r>
            <a:r>
              <a:rPr lang="en" sz="2000"/>
              <a:t> 32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Mean Average Precision(mAp) </a:t>
            </a:r>
            <a:r>
              <a:rPr lang="en" sz="2000"/>
              <a:t>: 50.04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0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Done</a:t>
            </a:r>
            <a:endParaRPr/>
          </a:p>
        </p:txBody>
      </p:sp>
      <p:sp>
        <p:nvSpPr>
          <p:cNvPr id="398" name="Google Shape;398;p50"/>
          <p:cNvSpPr txBox="1"/>
          <p:nvPr>
            <p:ph idx="1" type="body"/>
          </p:nvPr>
        </p:nvSpPr>
        <p:spPr>
          <a:xfrm>
            <a:off x="729450" y="1345600"/>
            <a:ext cx="7688700" cy="30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Deployed the lighter version of the model in the mobile phone (android).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Developed the mobile app with flutter (android studio)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</a:rPr>
              <a:t>Steps </a:t>
            </a:r>
            <a:r>
              <a:rPr lang="en" sz="2000"/>
              <a:t>: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Train the YOLO-Darknet model and save the weights.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Convert </a:t>
            </a:r>
            <a:r>
              <a:rPr lang="en" sz="2000">
                <a:highlight>
                  <a:srgbClr val="FFFFFF"/>
                </a:highlight>
                <a:uFill>
                  <a:noFill/>
                </a:uFill>
                <a:hlinkClick r:id="rId3"/>
              </a:rPr>
              <a:t>Darknet Model</a:t>
            </a:r>
            <a:r>
              <a:rPr lang="en" sz="2000">
                <a:highlight>
                  <a:srgbClr val="FFFFFF"/>
                </a:highlight>
              </a:rPr>
              <a:t> to TensorFlow Lite</a:t>
            </a:r>
            <a:endParaRPr sz="2000"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Export Weights for Future Inference</a:t>
            </a:r>
            <a:endParaRPr sz="2000"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Deploy on Device</a:t>
            </a:r>
            <a:endParaRPr sz="20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1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Done(cntd..)</a:t>
            </a:r>
            <a:endParaRPr/>
          </a:p>
        </p:txBody>
      </p:sp>
      <p:sp>
        <p:nvSpPr>
          <p:cNvPr id="404" name="Google Shape;404;p51"/>
          <p:cNvSpPr txBox="1"/>
          <p:nvPr>
            <p:ph idx="1" type="body"/>
          </p:nvPr>
        </p:nvSpPr>
        <p:spPr>
          <a:xfrm>
            <a:off x="729450" y="1393075"/>
            <a:ext cx="7688700" cy="3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51515"/>
                </a:solidFill>
                <a:highlight>
                  <a:srgbClr val="FFFFFF"/>
                </a:highlight>
              </a:rPr>
              <a:t>Convert Darknet Model to TensorFlow Lite</a:t>
            </a:r>
            <a:endParaRPr b="1" sz="2000">
              <a:solidFill>
                <a:srgbClr val="151515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solidFill>
                  <a:srgbClr val="383838"/>
                </a:solidFill>
                <a:highlight>
                  <a:srgbClr val="FFFFFF"/>
                </a:highlight>
              </a:rPr>
              <a:t>Darknet produces a .weights file for internal use in the Darknet framework. To use it with TensorFlow Lite, we need to convert it. For this, we used the tool 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TensorFlow-YOLOv4-TFLite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sz="20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000"/>
              <a:buChar char="●"/>
            </a:pPr>
            <a:r>
              <a:rPr lang="en" sz="2000">
                <a:solidFill>
                  <a:srgbClr val="383838"/>
                </a:solidFill>
                <a:highlight>
                  <a:srgbClr val="FFFFFF"/>
                </a:highlight>
              </a:rPr>
              <a:t>This tool uses the COCO dataset as a base, so we changed the classes to our custom ones. </a:t>
            </a:r>
            <a:endParaRPr sz="2000">
              <a:solidFill>
                <a:srgbClr val="383838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000"/>
              <a:buChar char="●"/>
            </a:pPr>
            <a:r>
              <a:rPr lang="en" sz="2000">
                <a:solidFill>
                  <a:srgbClr val="383838"/>
                </a:solidFill>
                <a:highlight>
                  <a:srgbClr val="FFFFFF"/>
                </a:highlight>
              </a:rPr>
              <a:t>We converted the model from darknet to tensorflow SavedModel, then from TensorFlow Saved model to TensorFlow Lite, both with simple commands.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556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3">
            <a:alphaModFix/>
          </a:blip>
          <a:srcRect b="28163" l="8807" r="7229" t="17394"/>
          <a:stretch/>
        </p:blipFill>
        <p:spPr>
          <a:xfrm>
            <a:off x="1521875" y="1535650"/>
            <a:ext cx="1186150" cy="80826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7" name="Google Shape;10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2750" y="3813675"/>
            <a:ext cx="2460576" cy="124654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8" name="Google Shape;108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2784" y="2818174"/>
            <a:ext cx="555575" cy="5212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" name="Google Shape;109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37147" y="2818174"/>
            <a:ext cx="555575" cy="5212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27747" y="2818174"/>
            <a:ext cx="555575" cy="5212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99550" y="1367675"/>
            <a:ext cx="1186150" cy="11861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2" name="Google Shape;112;p16"/>
          <p:cNvSpPr/>
          <p:nvPr/>
        </p:nvSpPr>
        <p:spPr>
          <a:xfrm>
            <a:off x="3786175" y="1501025"/>
            <a:ext cx="1354200" cy="2835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data</a:t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3786175" y="2044525"/>
            <a:ext cx="1354200" cy="425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of the water body</a:t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5140375" y="3253625"/>
            <a:ext cx="1878900" cy="9522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based on computer vision analysis of image data</a:t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7265300" y="3253625"/>
            <a:ext cx="1520400" cy="8880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based on sensor data</a:t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2708025" y="1605600"/>
            <a:ext cx="1078200" cy="10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2708025" y="2211888"/>
            <a:ext cx="1078200" cy="10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5161275" y="1593150"/>
            <a:ext cx="1338300" cy="10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161275" y="2202750"/>
            <a:ext cx="1338300" cy="10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6651850" y="2569375"/>
            <a:ext cx="136500" cy="684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7382375" y="2569375"/>
            <a:ext cx="136500" cy="684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773788" y="3232613"/>
            <a:ext cx="853500" cy="1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ld Standard TT"/>
                <a:ea typeface="Old Standard TT"/>
                <a:cs typeface="Old Standard TT"/>
                <a:sym typeface="Old Standard TT"/>
              </a:rPr>
              <a:t>Nodemcu 1</a:t>
            </a:r>
            <a:endParaRPr sz="1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688188" y="3232613"/>
            <a:ext cx="853500" cy="1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ld Standard TT"/>
                <a:ea typeface="Old Standard TT"/>
                <a:cs typeface="Old Standard TT"/>
                <a:sym typeface="Old Standard TT"/>
              </a:rPr>
              <a:t>Nodemcu 2</a:t>
            </a:r>
            <a:endParaRPr sz="1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2678788" y="3232613"/>
            <a:ext cx="853500" cy="1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ld Standard TT"/>
                <a:ea typeface="Old Standard TT"/>
                <a:cs typeface="Old Standard TT"/>
                <a:sym typeface="Old Standard TT"/>
              </a:rPr>
              <a:t>Nodemcu n</a:t>
            </a:r>
            <a:endParaRPr sz="1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2402789" y="2927825"/>
            <a:ext cx="414900" cy="1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ld Standard TT"/>
                <a:ea typeface="Old Standard TT"/>
                <a:cs typeface="Old Standard TT"/>
                <a:sym typeface="Old Standard TT"/>
              </a:rPr>
              <a:t>. . .</a:t>
            </a:r>
            <a:endParaRPr sz="1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6" name="Google Shape;126;p16"/>
          <p:cNvSpPr/>
          <p:nvPr/>
        </p:nvSpPr>
        <p:spPr>
          <a:xfrm>
            <a:off x="1151450" y="3480200"/>
            <a:ext cx="73500" cy="2835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2065850" y="3480200"/>
            <a:ext cx="73500" cy="2835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2980250" y="3480200"/>
            <a:ext cx="73500" cy="2835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6"/>
          <p:cNvCxnSpPr>
            <a:stCxn id="108" idx="0"/>
            <a:endCxn id="106" idx="2"/>
          </p:cNvCxnSpPr>
          <p:nvPr/>
        </p:nvCxnSpPr>
        <p:spPr>
          <a:xfrm flipH="1" rot="10800000">
            <a:off x="1200572" y="2343874"/>
            <a:ext cx="914400" cy="47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16"/>
          <p:cNvCxnSpPr>
            <a:stCxn id="109" idx="0"/>
            <a:endCxn id="106" idx="2"/>
          </p:cNvCxnSpPr>
          <p:nvPr/>
        </p:nvCxnSpPr>
        <p:spPr>
          <a:xfrm rot="10800000">
            <a:off x="2114934" y="2343874"/>
            <a:ext cx="0" cy="47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16"/>
          <p:cNvCxnSpPr>
            <a:stCxn id="110" idx="0"/>
            <a:endCxn id="106" idx="2"/>
          </p:cNvCxnSpPr>
          <p:nvPr/>
        </p:nvCxnSpPr>
        <p:spPr>
          <a:xfrm rot="10800000">
            <a:off x="2114934" y="2343874"/>
            <a:ext cx="990600" cy="47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410" name="Google Shape;41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3425" y="1853850"/>
            <a:ext cx="3736650" cy="306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3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(Contd..)</a:t>
            </a:r>
            <a:endParaRPr/>
          </a:p>
        </p:txBody>
      </p:sp>
      <p:pic>
        <p:nvPicPr>
          <p:cNvPr id="416" name="Google Shape;41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1244250"/>
            <a:ext cx="2790394" cy="374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4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422" name="Google Shape;422;p54"/>
          <p:cNvSpPr txBox="1"/>
          <p:nvPr>
            <p:ph idx="1" type="body"/>
          </p:nvPr>
        </p:nvSpPr>
        <p:spPr>
          <a:xfrm>
            <a:off x="729450" y="1316875"/>
            <a:ext cx="7688700" cy="27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➢"/>
            </a:pPr>
            <a:r>
              <a:rPr lang="en" sz="2000"/>
              <a:t>Difficulty in installing the required modules in raspberry pi due to lack of hardware.</a:t>
            </a:r>
            <a:endParaRPr sz="2000"/>
          </a:p>
          <a:p>
            <a:pPr indent="-3556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➢"/>
            </a:pPr>
            <a:r>
              <a:rPr lang="en" sz="2000"/>
              <a:t>Pollution detection with image thresholding is not done due to lack of hardware(turbidity sensor) to prepare a dataset.</a:t>
            </a:r>
            <a:endParaRPr sz="2000"/>
          </a:p>
          <a:p>
            <a:pPr indent="-3556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➢"/>
            </a:pPr>
            <a:r>
              <a:rPr lang="en" sz="2000"/>
              <a:t>Couldn’t integrate the models with drone due to lack of hardware.</a:t>
            </a:r>
            <a:endParaRPr sz="20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5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428" name="Google Shape;428;p55"/>
          <p:cNvSpPr txBox="1"/>
          <p:nvPr>
            <p:ph idx="1" type="body"/>
          </p:nvPr>
        </p:nvSpPr>
        <p:spPr>
          <a:xfrm>
            <a:off x="729450" y="13930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[1] </a:t>
            </a:r>
            <a:r>
              <a:rPr lang="en" sz="2000"/>
              <a:t>Samantaray, Arabinda &amp; Yang, Baijian &amp; Dietz, J. &amp; Min, Byung-Cheol. (2018). Algae Detection Using Computer Vision and Deep Learning. 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[2] U. Shafi, R. Mumtaz, H. Anwar, A. M. Qamar and H. Khurshid, "Surface Water Pollution Detection using Internet of Things," 2018 15th International Conference on Smart Cities: Improving Quality of Life Using ICT &amp; IoT (HONET-ICT), Islamabad, 2018, pp. 92-96.</a:t>
            </a:r>
            <a:endParaRPr sz="20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6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(Contd…)</a:t>
            </a:r>
            <a:endParaRPr/>
          </a:p>
        </p:txBody>
      </p:sp>
      <p:sp>
        <p:nvSpPr>
          <p:cNvPr id="434" name="Google Shape;434;p56"/>
          <p:cNvSpPr txBox="1"/>
          <p:nvPr>
            <p:ph idx="1" type="body"/>
          </p:nvPr>
        </p:nvSpPr>
        <p:spPr>
          <a:xfrm>
            <a:off x="729450" y="15454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[3] </a:t>
            </a:r>
            <a:r>
              <a:rPr lang="en" sz="2000"/>
              <a:t>V. Karnawat and S. L. Patil, "Turbidity detection using image processing," 2016 International Conference on Computing, Communication and Automation (ICCCA), Noida, 2016, pp. 1086-1089.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➢"/>
            </a:pPr>
            <a:r>
              <a:rPr lang="en" sz="20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https://pjreddie.com/darknet/yolo/</a:t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7"/>
          <p:cNvSpPr txBox="1"/>
          <p:nvPr>
            <p:ph type="title"/>
          </p:nvPr>
        </p:nvSpPr>
        <p:spPr>
          <a:xfrm>
            <a:off x="3253500" y="2172900"/>
            <a:ext cx="26370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Deliverables</a:t>
            </a: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1122675" y="1534500"/>
            <a:ext cx="9549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1</a:t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3650775" y="1534500"/>
            <a:ext cx="33522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based water pollution measure</a:t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1122675" y="1984800"/>
            <a:ext cx="9549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2</a:t>
            </a:r>
            <a:endParaRPr/>
          </a:p>
        </p:txBody>
      </p:sp>
      <p:sp>
        <p:nvSpPr>
          <p:cNvPr id="140" name="Google Shape;140;p17"/>
          <p:cNvSpPr/>
          <p:nvPr/>
        </p:nvSpPr>
        <p:spPr>
          <a:xfrm>
            <a:off x="3650775" y="1984800"/>
            <a:ext cx="30687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v4 for trash on water detection</a:t>
            </a: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1122675" y="3022588"/>
            <a:ext cx="9549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4</a:t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>
            <a:off x="1122675" y="3543838"/>
            <a:ext cx="9549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5</a:t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3650775" y="3004863"/>
            <a:ext cx="27096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Mask RCNN for algae on water</a:t>
            </a:r>
            <a:endParaRPr/>
          </a:p>
        </p:txBody>
      </p:sp>
      <p:sp>
        <p:nvSpPr>
          <p:cNvPr id="144" name="Google Shape;144;p17"/>
          <p:cNvSpPr/>
          <p:nvPr/>
        </p:nvSpPr>
        <p:spPr>
          <a:xfrm>
            <a:off x="3650775" y="3526125"/>
            <a:ext cx="39345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 class models with mask rcnn and yolo v4</a:t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1122675" y="4037388"/>
            <a:ext cx="948900" cy="3381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6</a:t>
            </a:r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1122675" y="4503450"/>
            <a:ext cx="9549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7</a:t>
            </a:r>
            <a:endParaRPr/>
          </a:p>
        </p:txBody>
      </p:sp>
      <p:sp>
        <p:nvSpPr>
          <p:cNvPr id="147" name="Google Shape;147;p17"/>
          <p:cNvSpPr/>
          <p:nvPr/>
        </p:nvSpPr>
        <p:spPr>
          <a:xfrm>
            <a:off x="3644775" y="4028525"/>
            <a:ext cx="2568300" cy="3381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Integrating models with drone</a:t>
            </a:r>
            <a:endParaRPr/>
          </a:p>
        </p:txBody>
      </p:sp>
      <p:sp>
        <p:nvSpPr>
          <p:cNvPr id="148" name="Google Shape;148;p17"/>
          <p:cNvSpPr/>
          <p:nvPr/>
        </p:nvSpPr>
        <p:spPr>
          <a:xfrm>
            <a:off x="2116575" y="1635175"/>
            <a:ext cx="1495200" cy="94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7"/>
          <p:cNvSpPr/>
          <p:nvPr/>
        </p:nvSpPr>
        <p:spPr>
          <a:xfrm>
            <a:off x="2116575" y="2085475"/>
            <a:ext cx="1495200" cy="94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7"/>
          <p:cNvSpPr/>
          <p:nvPr/>
        </p:nvSpPr>
        <p:spPr>
          <a:xfrm>
            <a:off x="2116575" y="3111713"/>
            <a:ext cx="1495200" cy="94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7"/>
          <p:cNvSpPr/>
          <p:nvPr/>
        </p:nvSpPr>
        <p:spPr>
          <a:xfrm>
            <a:off x="2116575" y="3647913"/>
            <a:ext cx="1495200" cy="94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7"/>
          <p:cNvSpPr/>
          <p:nvPr/>
        </p:nvSpPr>
        <p:spPr>
          <a:xfrm>
            <a:off x="2110575" y="4159200"/>
            <a:ext cx="1495200" cy="94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7"/>
          <p:cNvSpPr/>
          <p:nvPr/>
        </p:nvSpPr>
        <p:spPr>
          <a:xfrm>
            <a:off x="2116575" y="4625250"/>
            <a:ext cx="1495200" cy="94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7"/>
          <p:cNvSpPr/>
          <p:nvPr/>
        </p:nvSpPr>
        <p:spPr>
          <a:xfrm>
            <a:off x="3650775" y="4503450"/>
            <a:ext cx="40479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Integrating models with web app and mobile app</a:t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>
            <a:off x="1122675" y="2539175"/>
            <a:ext cx="9549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3</a:t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3650775" y="2539175"/>
            <a:ext cx="2404800" cy="33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v4 for algae detection</a:t>
            </a: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2116575" y="2639850"/>
            <a:ext cx="1495200" cy="94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163" name="Google Shape;163;p18"/>
          <p:cNvSpPr txBox="1"/>
          <p:nvPr>
            <p:ph idx="1" type="body"/>
          </p:nvPr>
        </p:nvSpPr>
        <p:spPr>
          <a:xfrm>
            <a:off x="729450" y="1240675"/>
            <a:ext cx="7688700" cy="24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2000"/>
              <a:t>Protocol Explored:</a:t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2000"/>
              <a:t>Message Queueing Telemetry Transport(MQTT)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Lightweight Publish and Subscribe Protocol.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Designed for Constrained devices with low Bandwidth.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Have different Quality of Service options.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Both client and broker can publish and subscribe.</a:t>
            </a:r>
            <a:endParaRPr sz="2000"/>
          </a:p>
        </p:txBody>
      </p:sp>
      <p:sp>
        <p:nvSpPr>
          <p:cNvPr id="164" name="Google Shape;164;p18"/>
          <p:cNvSpPr/>
          <p:nvPr/>
        </p:nvSpPr>
        <p:spPr>
          <a:xfrm>
            <a:off x="1100350" y="3849575"/>
            <a:ext cx="1243500" cy="78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Client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3980000" y="3775125"/>
            <a:ext cx="904500" cy="94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MQTT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Broker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6576828" y="3900375"/>
            <a:ext cx="1148400" cy="69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Client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2476500" y="4216400"/>
            <a:ext cx="1346100" cy="50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5041900" y="4206875"/>
            <a:ext cx="1473300" cy="47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595959"/>
          </a:solidFill>
          <a:ln cap="flat" cmpd="sng" w="25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8"/>
          <p:cNvSpPr/>
          <p:nvPr/>
        </p:nvSpPr>
        <p:spPr>
          <a:xfrm>
            <a:off x="2540000" y="3911600"/>
            <a:ext cx="1117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Publish</a:t>
            </a: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5219700" y="3898900"/>
            <a:ext cx="1117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Publish</a:t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2565400" y="4267200"/>
            <a:ext cx="1117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Subscribe</a:t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5245100" y="4241800"/>
            <a:ext cx="1117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Subscribe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828150" y="1486325"/>
            <a:ext cx="7590000" cy="31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/>
              <a:t>Object Detection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It has both Object Localization(Bounding boxes) and Class prediction(Label classification)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25"/>
              </a:spcBef>
              <a:spcAft>
                <a:spcPts val="0"/>
              </a:spcAft>
              <a:buNone/>
            </a:pPr>
            <a:r>
              <a:rPr lang="en" sz="2000"/>
              <a:t>There are 3 well known object detectors:</a:t>
            </a:r>
            <a:endParaRPr sz="2000"/>
          </a:p>
          <a:p>
            <a:pPr indent="-355600" lvl="0" marL="457200" rtl="0" algn="l">
              <a:spcBef>
                <a:spcPts val="25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ld Standard TT"/>
              <a:buAutoNum type="arabicPeriod"/>
            </a:pPr>
            <a:r>
              <a:rPr lang="en" sz="2000"/>
              <a:t>RCNN’ s and their variants (eg: Fast RCNN, Faster RCNN, Mask R-CNN).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ld Standard TT"/>
              <a:buAutoNum type="arabicPeriod"/>
            </a:pPr>
            <a:r>
              <a:rPr lang="en" sz="2000"/>
              <a:t>YOLO-You only look once.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ld Standard TT"/>
              <a:buAutoNum type="arabicPeriod"/>
            </a:pPr>
            <a:r>
              <a:rPr lang="en" sz="2000"/>
              <a:t>SSD-Single shot detector.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 of object detection</a:t>
            </a:r>
            <a:endParaRPr/>
          </a:p>
        </p:txBody>
      </p:sp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764250" y="1470250"/>
            <a:ext cx="8109600" cy="3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There are three steps in any object detection task : 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ld Standard TT"/>
              <a:buChar char="●"/>
            </a:pPr>
            <a:r>
              <a:rPr lang="en" sz="2000"/>
              <a:t>Data Collection and labelling (with LabelImg).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ld Standard TT"/>
              <a:buChar char="●"/>
            </a:pPr>
            <a:r>
              <a:rPr lang="en" sz="2000"/>
              <a:t>Prepare the dataset for training.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ld Standard TT"/>
              <a:buChar char="●"/>
            </a:pPr>
            <a:r>
              <a:rPr lang="en" sz="2000"/>
              <a:t>Generate the weight files and use this ‘.h5’ or ‘.weights’ file for prediction on new image.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85" name="Google Shape;185;p20"/>
          <p:cNvSpPr/>
          <p:nvPr/>
        </p:nvSpPr>
        <p:spPr>
          <a:xfrm>
            <a:off x="842175" y="3647750"/>
            <a:ext cx="1540500" cy="6654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2951375" y="3647750"/>
            <a:ext cx="1460700" cy="6654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and Preprocessing</a:t>
            </a: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5212013" y="3647750"/>
            <a:ext cx="1603800" cy="6654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(weights generation)</a:t>
            </a: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7615775" y="3647750"/>
            <a:ext cx="836400" cy="6654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cxnSp>
        <p:nvCxnSpPr>
          <p:cNvPr id="189" name="Google Shape;189;p20"/>
          <p:cNvCxnSpPr>
            <a:stCxn id="185" idx="3"/>
            <a:endCxn id="186" idx="1"/>
          </p:cNvCxnSpPr>
          <p:nvPr/>
        </p:nvCxnSpPr>
        <p:spPr>
          <a:xfrm>
            <a:off x="2382675" y="3980450"/>
            <a:ext cx="56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" name="Google Shape;190;p20"/>
          <p:cNvCxnSpPr>
            <a:stCxn id="186" idx="3"/>
            <a:endCxn id="187" idx="1"/>
          </p:cNvCxnSpPr>
          <p:nvPr/>
        </p:nvCxnSpPr>
        <p:spPr>
          <a:xfrm>
            <a:off x="4412075" y="3980450"/>
            <a:ext cx="79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20"/>
          <p:cNvCxnSpPr>
            <a:stCxn id="187" idx="3"/>
            <a:endCxn id="188" idx="1"/>
          </p:cNvCxnSpPr>
          <p:nvPr/>
        </p:nvCxnSpPr>
        <p:spPr>
          <a:xfrm>
            <a:off x="6815813" y="3980450"/>
            <a:ext cx="80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Review(contd..)</a:t>
            </a:r>
            <a:endParaRPr/>
          </a:p>
        </p:txBody>
      </p:sp>
      <p:sp>
        <p:nvSpPr>
          <p:cNvPr id="197" name="Google Shape;197;p21"/>
          <p:cNvSpPr txBox="1"/>
          <p:nvPr>
            <p:ph idx="1" type="body"/>
          </p:nvPr>
        </p:nvSpPr>
        <p:spPr>
          <a:xfrm>
            <a:off x="733200" y="1399750"/>
            <a:ext cx="7831800" cy="34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/>
              <a:t>YOLO object Detector:</a:t>
            </a:r>
            <a:endParaRPr b="1" sz="2000" u="sng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chemeClr val="lt1"/>
                </a:highlight>
              </a:rPr>
              <a:t>You only look once (YOLO) is a state-of-the-art, real-time object detection system. On a Pascal Titan X it processes images at 30 FPS and has a mAP of 57.9% on COCO test-dev.</a:t>
            </a:r>
            <a:endParaRPr sz="2000">
              <a:highlight>
                <a:schemeClr val="lt1"/>
              </a:highlight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chemeClr val="lt1"/>
                </a:highlight>
              </a:rPr>
              <a:t>YOLO v4 claims to have state-of-the-art accuracy while maintains a high processing frame rate. It achieves an accuracy of 43.5% AP (65.7% AP</a:t>
            </a:r>
            <a:r>
              <a:rPr baseline="-25000" lang="en" sz="2000">
                <a:highlight>
                  <a:schemeClr val="lt1"/>
                </a:highlight>
              </a:rPr>
              <a:t>50</a:t>
            </a:r>
            <a:r>
              <a:rPr lang="en" sz="2000">
                <a:highlight>
                  <a:schemeClr val="lt1"/>
                </a:highlight>
              </a:rPr>
              <a:t> ) for the MS COCO with an approximately 65 FPS inference speed on Tesla V100.</a:t>
            </a:r>
            <a:endParaRPr b="1" sz="2000" u="sng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